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8BBD8714-3D47-43F7-B5F0-417E81358157}" type="datetimeFigureOut">
              <a:rPr lang="fa-IR" smtClean="0"/>
              <a:t>09/11/1442</a:t>
            </a:fld>
            <a:endParaRPr lang="fa-IR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39DB421A-49A3-4618-9A7B-E9D414FB7222}" type="slidenum">
              <a:rPr lang="fa-IR" smtClean="0"/>
              <a:t>‹#›</a:t>
            </a:fld>
            <a:endParaRPr lang="fa-IR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D8714-3D47-43F7-B5F0-417E81358157}" type="datetimeFigureOut">
              <a:rPr lang="fa-IR" smtClean="0"/>
              <a:t>09/11/1442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B421A-49A3-4618-9A7B-E9D414FB7222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D8714-3D47-43F7-B5F0-417E81358157}" type="datetimeFigureOut">
              <a:rPr lang="fa-IR" smtClean="0"/>
              <a:t>09/11/1442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B421A-49A3-4618-9A7B-E9D414FB7222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D8714-3D47-43F7-B5F0-417E81358157}" type="datetimeFigureOut">
              <a:rPr lang="fa-IR" smtClean="0"/>
              <a:t>09/11/1442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B421A-49A3-4618-9A7B-E9D414FB7222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D8714-3D47-43F7-B5F0-417E81358157}" type="datetimeFigureOut">
              <a:rPr lang="fa-IR" smtClean="0"/>
              <a:t>09/11/1442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B421A-49A3-4618-9A7B-E9D414FB7222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D8714-3D47-43F7-B5F0-417E81358157}" type="datetimeFigureOut">
              <a:rPr lang="fa-IR" smtClean="0"/>
              <a:t>09/11/1442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B421A-49A3-4618-9A7B-E9D414FB7222}" type="slidenum">
              <a:rPr lang="fa-IR" smtClean="0"/>
              <a:t>‹#›</a:t>
            </a:fld>
            <a:endParaRPr lang="fa-I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D8714-3D47-43F7-B5F0-417E81358157}" type="datetimeFigureOut">
              <a:rPr lang="fa-IR" smtClean="0"/>
              <a:t>09/11/1442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B421A-49A3-4618-9A7B-E9D414FB7222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D8714-3D47-43F7-B5F0-417E81358157}" type="datetimeFigureOut">
              <a:rPr lang="fa-IR" smtClean="0"/>
              <a:t>09/11/1442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B421A-49A3-4618-9A7B-E9D414FB7222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D8714-3D47-43F7-B5F0-417E81358157}" type="datetimeFigureOut">
              <a:rPr lang="fa-IR" smtClean="0"/>
              <a:t>09/11/1442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B421A-49A3-4618-9A7B-E9D414FB7222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D8714-3D47-43F7-B5F0-417E81358157}" type="datetimeFigureOut">
              <a:rPr lang="fa-IR" smtClean="0"/>
              <a:t>09/11/1442</a:t>
            </a:fld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B421A-49A3-4618-9A7B-E9D414FB7222}" type="slidenum">
              <a:rPr lang="fa-IR" smtClean="0"/>
              <a:t>‹#›</a:t>
            </a:fld>
            <a:endParaRPr lang="fa-IR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D8714-3D47-43F7-B5F0-417E81358157}" type="datetimeFigureOut">
              <a:rPr lang="fa-IR" smtClean="0"/>
              <a:t>09/11/1442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B421A-49A3-4618-9A7B-E9D414FB7222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8BBD8714-3D47-43F7-B5F0-417E81358157}" type="datetimeFigureOut">
              <a:rPr lang="fa-IR" smtClean="0"/>
              <a:t>09/11/1442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39DB421A-49A3-4618-9A7B-E9D414FB7222}" type="slidenum">
              <a:rPr lang="fa-IR" smtClean="0"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1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ادامه فصل ششم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095902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فصل ششم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مواد افیونی</a:t>
            </a:r>
          </a:p>
          <a:p>
            <a:pPr>
              <a:buFontTx/>
              <a:buChar char="-"/>
            </a:pPr>
            <a:r>
              <a:rPr lang="fa-IR" dirty="0" smtClean="0"/>
              <a:t>تریاک و ترکیبات آن مانند </a:t>
            </a:r>
            <a:r>
              <a:rPr lang="fa-IR" dirty="0" err="1" smtClean="0"/>
              <a:t>کودئین</a:t>
            </a:r>
            <a:r>
              <a:rPr lang="fa-IR" dirty="0" smtClean="0"/>
              <a:t>، هروئین، مورفین...</a:t>
            </a:r>
          </a:p>
          <a:p>
            <a:pPr>
              <a:buFontTx/>
              <a:buChar char="-"/>
            </a:pPr>
            <a:r>
              <a:rPr lang="fa-IR" dirty="0" smtClean="0"/>
              <a:t>آمفتامین ها مانند </a:t>
            </a:r>
            <a:r>
              <a:rPr lang="fa-IR" dirty="0" err="1" smtClean="0"/>
              <a:t>بنزدرین</a:t>
            </a:r>
            <a:endParaRPr lang="fa-IR" dirty="0" smtClean="0"/>
          </a:p>
          <a:p>
            <a:pPr>
              <a:buFontTx/>
              <a:buChar char="-"/>
            </a:pPr>
            <a:r>
              <a:rPr lang="fa-IR" dirty="0" smtClean="0"/>
              <a:t>کوکائین</a:t>
            </a:r>
          </a:p>
          <a:p>
            <a:pPr>
              <a:buFontTx/>
              <a:buChar char="-"/>
            </a:pPr>
            <a:r>
              <a:rPr lang="fa-IR" dirty="0" smtClean="0"/>
              <a:t>نیکوتین</a:t>
            </a:r>
          </a:p>
          <a:p>
            <a:pPr>
              <a:buFontTx/>
              <a:buChar char="-"/>
            </a:pPr>
            <a:r>
              <a:rPr lang="fa-IR" dirty="0" smtClean="0"/>
              <a:t>کافئین</a:t>
            </a:r>
          </a:p>
          <a:p>
            <a:pPr>
              <a:buFontTx/>
              <a:buChar char="-"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3080028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فصل ششم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توهم زا</a:t>
            </a:r>
          </a:p>
          <a:p>
            <a:pPr>
              <a:buFontTx/>
              <a:buChar char="-"/>
            </a:pPr>
            <a:r>
              <a:rPr lang="en-US" dirty="0" smtClean="0"/>
              <a:t>LSD</a:t>
            </a:r>
            <a:endParaRPr lang="fa-IR" dirty="0" smtClean="0"/>
          </a:p>
          <a:p>
            <a:pPr>
              <a:buFontTx/>
              <a:buChar char="-"/>
            </a:pPr>
            <a:r>
              <a:rPr lang="fa-IR" dirty="0" err="1" smtClean="0"/>
              <a:t>مسکالین</a:t>
            </a:r>
            <a:endParaRPr lang="fa-IR" dirty="0" smtClean="0"/>
          </a:p>
          <a:p>
            <a:pPr>
              <a:buFontTx/>
              <a:buChar char="-"/>
            </a:pPr>
            <a:r>
              <a:rPr lang="fa-IR" dirty="0" smtClean="0"/>
              <a:t>فن </a:t>
            </a:r>
            <a:r>
              <a:rPr lang="fa-IR" dirty="0" err="1" smtClean="0"/>
              <a:t>سیکلدین</a:t>
            </a:r>
            <a:endParaRPr lang="fa-IR" dirty="0" smtClean="0"/>
          </a:p>
          <a:p>
            <a:pPr>
              <a:buFont typeface="Courier New" panose="02070309020205020404" pitchFamily="49" charset="0"/>
              <a:buChar char="o"/>
            </a:pPr>
            <a:r>
              <a:rPr lang="fa-IR" dirty="0" smtClean="0"/>
              <a:t>شاهدانه</a:t>
            </a:r>
          </a:p>
          <a:p>
            <a:pPr>
              <a:buFontTx/>
              <a:buChar char="-"/>
            </a:pPr>
            <a:r>
              <a:rPr lang="fa-IR" dirty="0" smtClean="0"/>
              <a:t>ماری </a:t>
            </a:r>
            <a:r>
              <a:rPr lang="fa-IR" dirty="0" err="1" smtClean="0"/>
              <a:t>جوانا</a:t>
            </a:r>
            <a:endParaRPr lang="fa-IR" dirty="0" smtClean="0"/>
          </a:p>
          <a:p>
            <a:pPr>
              <a:buFontTx/>
              <a:buChar char="-"/>
            </a:pPr>
            <a:r>
              <a:rPr lang="fa-IR" smtClean="0"/>
              <a:t>حشیش</a:t>
            </a:r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34830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فصل ششم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مقایسه خواب  </a:t>
            </a:r>
            <a:r>
              <a:rPr lang="en-US" dirty="0" smtClean="0"/>
              <a:t>REM</a:t>
            </a:r>
            <a:r>
              <a:rPr lang="fa-IR" dirty="0" smtClean="0"/>
              <a:t> و </a:t>
            </a:r>
            <a:r>
              <a:rPr lang="en-US" dirty="0" smtClean="0"/>
              <a:t>NREM</a:t>
            </a:r>
            <a:endParaRPr lang="fa-IR" dirty="0" smtClean="0"/>
          </a:p>
          <a:p>
            <a:pPr marL="68580" indent="0">
              <a:buNone/>
            </a:pPr>
            <a:r>
              <a:rPr lang="fa-IR" dirty="0" smtClean="0"/>
              <a:t>در </a:t>
            </a:r>
            <a:r>
              <a:rPr lang="en-US" dirty="0" smtClean="0"/>
              <a:t>NREM</a:t>
            </a:r>
            <a:r>
              <a:rPr lang="fa-IR" dirty="0" smtClean="0"/>
              <a:t>: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 عدم وجود حرکات چشم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کاهش تعداد تنفس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شل شدن عضلات</a:t>
            </a:r>
          </a:p>
          <a:p>
            <a:pPr>
              <a:buFont typeface="Wingdings" panose="05000000000000000000" pitchFamily="2" charset="2"/>
              <a:buChar char="v"/>
            </a:pPr>
            <a:endParaRPr lang="fa-IR" dirty="0"/>
          </a:p>
          <a:p>
            <a:pPr>
              <a:buFont typeface="Wingdings" panose="05000000000000000000" pitchFamily="2" charset="2"/>
              <a:buChar char="v"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405652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فصل ششم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fa-IR" dirty="0" smtClean="0"/>
              <a:t>در خواب  </a:t>
            </a:r>
            <a:r>
              <a:rPr lang="en-US" dirty="0" smtClean="0"/>
              <a:t>REM</a:t>
            </a:r>
            <a:endParaRPr lang="fa-IR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حرکات سریع چشم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بالا رفتن ضربان قلب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افزایش سرعت متابولیسم مغز در مقایسه با بیداری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فلج تقریبی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مغز به طور کلی از کانال های حسی و حرکتی جدا می شود.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تحریکات سایر نقاط بدن از مغز منع می شود و </a:t>
            </a:r>
            <a:r>
              <a:rPr lang="fa-IR" dirty="0" err="1" smtClean="0"/>
              <a:t>برونده</a:t>
            </a:r>
            <a:r>
              <a:rPr lang="fa-IR" dirty="0" smtClean="0"/>
              <a:t> حرکتی وجود ندارد.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مغز از راه </a:t>
            </a:r>
            <a:r>
              <a:rPr lang="fa-IR" dirty="0" err="1" smtClean="0"/>
              <a:t>دشارژ</a:t>
            </a:r>
            <a:r>
              <a:rPr lang="fa-IR" dirty="0" smtClean="0"/>
              <a:t> </a:t>
            </a:r>
            <a:r>
              <a:rPr lang="fa-IR" dirty="0" err="1" smtClean="0"/>
              <a:t>نورون</a:t>
            </a:r>
            <a:r>
              <a:rPr lang="fa-IR" dirty="0" smtClean="0"/>
              <a:t> های بسیار بزرگ ریشه گرفته از ساقه مغز تحریک می شود.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افزایش فعالیت قسمت </a:t>
            </a:r>
            <a:r>
              <a:rPr lang="fa-IR" dirty="0" err="1" smtClean="0"/>
              <a:t>هایی</a:t>
            </a:r>
            <a:r>
              <a:rPr lang="fa-IR" dirty="0" smtClean="0"/>
              <a:t> از مغز که در پردازش خاطرات هیجانی </a:t>
            </a:r>
            <a:r>
              <a:rPr lang="fa-IR" dirty="0" err="1" smtClean="0"/>
              <a:t>دخیلند</a:t>
            </a:r>
            <a:endParaRPr lang="fa-IR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رویا می بیند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8590394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فصل ششم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در خواب </a:t>
            </a:r>
            <a:r>
              <a:rPr lang="en-US" dirty="0" smtClean="0"/>
              <a:t>NREM</a:t>
            </a:r>
            <a:endParaRPr lang="fa-IR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شل شدن بدن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خواب فقط در 50% موارد اتفاق می افتد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رویاها با رویدادهای زندگی مرتبط هستند.</a:t>
            </a:r>
          </a:p>
          <a:p>
            <a:pPr>
              <a:buFont typeface="Wingdings" panose="05000000000000000000" pitchFamily="2" charset="2"/>
              <a:buChar char="v"/>
            </a:pPr>
            <a:endParaRPr lang="fa-IR" dirty="0" smtClean="0"/>
          </a:p>
          <a:p>
            <a:pPr>
              <a:buFont typeface="Wingdings" panose="05000000000000000000" pitchFamily="2" charset="2"/>
              <a:buChar char="v"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9207788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فصل ششم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a-IR" dirty="0" smtClean="0"/>
              <a:t>اختلالات خواب</a:t>
            </a:r>
          </a:p>
          <a:p>
            <a:pPr marL="68580" indent="0">
              <a:buNone/>
            </a:pPr>
            <a:r>
              <a:rPr lang="fa-IR" dirty="0"/>
              <a:t> </a:t>
            </a:r>
            <a:r>
              <a:rPr lang="fa-IR" dirty="0" smtClean="0"/>
              <a:t>  </a:t>
            </a:r>
            <a:r>
              <a:rPr lang="fa-IR" dirty="0" err="1" smtClean="0"/>
              <a:t>نارکولپسی</a:t>
            </a:r>
            <a:r>
              <a:rPr lang="fa-IR" dirty="0" smtClean="0"/>
              <a:t>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نفوذ دوره های خواب </a:t>
            </a:r>
            <a:r>
              <a:rPr lang="en-US" dirty="0"/>
              <a:t>REM</a:t>
            </a:r>
            <a:endParaRPr lang="fa-IR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به دلیل کمبود </a:t>
            </a:r>
            <a:r>
              <a:rPr lang="fa-IR" dirty="0" err="1" smtClean="0"/>
              <a:t>هیپوکرتین</a:t>
            </a:r>
            <a:endParaRPr lang="fa-IR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چند بار در روز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از چند ثانیه تا 30 دقیقه طول می کشد.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غالبا در نوجوانی شروع می شود.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از دست دادن قوام عضلانی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به دلیل خواب های مرحله </a:t>
            </a:r>
            <a:r>
              <a:rPr lang="en-US" dirty="0" smtClean="0"/>
              <a:t>REM</a:t>
            </a:r>
            <a:r>
              <a:rPr lang="fa-IR" dirty="0" smtClean="0"/>
              <a:t> افراد ممکن است دچار توهم شود.</a:t>
            </a:r>
          </a:p>
          <a:p>
            <a:pPr>
              <a:buFont typeface="Wingdings" panose="05000000000000000000" pitchFamily="2" charset="2"/>
              <a:buChar char="v"/>
            </a:pPr>
            <a:endParaRPr lang="fa-IR" dirty="0" smtClean="0"/>
          </a:p>
          <a:p>
            <a:pPr>
              <a:buFont typeface="Wingdings" panose="05000000000000000000" pitchFamily="2" charset="2"/>
              <a:buChar char="v"/>
            </a:pPr>
            <a:endParaRPr lang="fa-IR" dirty="0" smtClean="0"/>
          </a:p>
          <a:p>
            <a:pPr>
              <a:buFont typeface="Wingdings" panose="05000000000000000000" pitchFamily="2" charset="2"/>
              <a:buChar char="v"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6643046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فصل ششم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fa-IR" dirty="0" err="1" smtClean="0"/>
              <a:t>اپنه</a:t>
            </a:r>
            <a:r>
              <a:rPr lang="fa-IR" dirty="0" smtClean="0"/>
              <a:t> خواب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fa-IR" dirty="0" smtClean="0"/>
              <a:t>تنفس فرد در هنگام خواب قطع می شود.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fa-IR" dirty="0" smtClean="0"/>
              <a:t>دو دلیل برای </a:t>
            </a:r>
            <a:r>
              <a:rPr lang="fa-IR" dirty="0" err="1" smtClean="0"/>
              <a:t>اپنه</a:t>
            </a:r>
            <a:r>
              <a:rPr lang="fa-IR" dirty="0" smtClean="0"/>
              <a:t> مطرح شده است:</a:t>
            </a:r>
          </a:p>
          <a:p>
            <a:pPr marL="68580" indent="0" algn="just">
              <a:buNone/>
            </a:pPr>
            <a:r>
              <a:rPr lang="fa-IR" dirty="0"/>
              <a:t> </a:t>
            </a:r>
            <a:r>
              <a:rPr lang="fa-IR" dirty="0" smtClean="0"/>
              <a:t>  - مغز از ارسال پیام تنفس به دیافراگم و سایر عضلات تنفسی در می ماند و موجب قطع تنفس می شود.</a:t>
            </a:r>
          </a:p>
          <a:p>
            <a:pPr marL="68580" indent="0" algn="just">
              <a:buNone/>
            </a:pPr>
            <a:r>
              <a:rPr lang="fa-IR" dirty="0"/>
              <a:t> </a:t>
            </a:r>
            <a:r>
              <a:rPr lang="fa-IR" dirty="0" smtClean="0"/>
              <a:t>  -عضلات قسمت فوقانی گلو شل شده و باعث انسداد راه هوا می شود.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fa-IR" dirty="0" smtClean="0"/>
              <a:t>در طول شب چندین بار اتفاق می افتد.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fa-IR" dirty="0" smtClean="0"/>
              <a:t>این حالت باعث خواب آلودگی فرد در طول روز می شود.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fa-IR" dirty="0" smtClean="0"/>
              <a:t>بین افراد مسن شایع است.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fa-IR" dirty="0" smtClean="0"/>
              <a:t>قرص های خواب آور برای این افراد خطرناک است.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3043824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فصل ششم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رویا</a:t>
            </a:r>
          </a:p>
          <a:p>
            <a:endParaRPr lang="fa-IR" dirty="0"/>
          </a:p>
          <a:p>
            <a:endParaRPr lang="fa-IR" dirty="0" smtClean="0"/>
          </a:p>
          <a:p>
            <a:pPr marL="68580" indent="0">
              <a:buNone/>
            </a:pPr>
            <a:r>
              <a:rPr lang="fa-IR" dirty="0" smtClean="0"/>
              <a:t>                   از دیدگاه فروید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7347139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فصل ششم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 algn="ctr">
              <a:buNone/>
            </a:pPr>
            <a:r>
              <a:rPr lang="fa-IR" dirty="0"/>
              <a:t> </a:t>
            </a:r>
            <a:endParaRPr lang="fa-IR" dirty="0" smtClean="0"/>
          </a:p>
          <a:p>
            <a:pPr marL="68580" indent="0" algn="ctr">
              <a:buNone/>
            </a:pPr>
            <a:endParaRPr lang="fa-IR" dirty="0"/>
          </a:p>
          <a:p>
            <a:pPr marL="68580" indent="0" algn="ctr">
              <a:buNone/>
            </a:pPr>
            <a:r>
              <a:rPr lang="fa-IR" sz="3200" dirty="0" smtClean="0"/>
              <a:t>داروهای </a:t>
            </a:r>
            <a:r>
              <a:rPr lang="fa-IR" sz="3200" dirty="0" err="1" smtClean="0"/>
              <a:t>روانگردان</a:t>
            </a:r>
            <a:endParaRPr lang="fa-IR" sz="3200" dirty="0"/>
          </a:p>
        </p:txBody>
      </p:sp>
    </p:spTree>
    <p:extLst>
      <p:ext uri="{BB962C8B-B14F-4D97-AF65-F5344CB8AC3E}">
        <p14:creationId xmlns:p14="http://schemas.microsoft.com/office/powerpoint/2010/main" val="36370878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فصل ششم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مسکن ها:</a:t>
            </a:r>
          </a:p>
          <a:p>
            <a:pPr>
              <a:buFontTx/>
              <a:buChar char="-"/>
            </a:pPr>
            <a:r>
              <a:rPr lang="fa-IR" dirty="0" smtClean="0"/>
              <a:t>الکل</a:t>
            </a:r>
          </a:p>
          <a:p>
            <a:pPr>
              <a:buFontTx/>
              <a:buChar char="-"/>
            </a:pPr>
            <a:r>
              <a:rPr lang="fa-IR" dirty="0" err="1" smtClean="0"/>
              <a:t>باربیتورات</a:t>
            </a:r>
            <a:r>
              <a:rPr lang="fa-IR" dirty="0" smtClean="0"/>
              <a:t> ها</a:t>
            </a:r>
          </a:p>
          <a:p>
            <a:pPr>
              <a:buFontTx/>
              <a:buChar char="-"/>
            </a:pPr>
            <a:r>
              <a:rPr lang="fa-IR" dirty="0" err="1" smtClean="0"/>
              <a:t>آرامبخش</a:t>
            </a:r>
            <a:r>
              <a:rPr lang="fa-IR" dirty="0" smtClean="0"/>
              <a:t> ها مانند </a:t>
            </a:r>
            <a:r>
              <a:rPr lang="fa-IR" dirty="0" err="1" smtClean="0"/>
              <a:t>آلپرازولام</a:t>
            </a:r>
            <a:r>
              <a:rPr lang="fa-IR" dirty="0" smtClean="0"/>
              <a:t>، </a:t>
            </a:r>
            <a:r>
              <a:rPr lang="fa-IR" dirty="0" err="1" smtClean="0"/>
              <a:t>والیوم</a:t>
            </a:r>
            <a:endParaRPr lang="fa-IR" dirty="0" smtClean="0"/>
          </a:p>
          <a:p>
            <a:pPr>
              <a:buFontTx/>
              <a:buChar char="-"/>
            </a:pPr>
            <a:r>
              <a:rPr lang="fa-IR" dirty="0" smtClean="0"/>
              <a:t>مواد استنشاقی مانند </a:t>
            </a:r>
            <a:r>
              <a:rPr lang="fa-IR" dirty="0" err="1" smtClean="0"/>
              <a:t>تینر</a:t>
            </a:r>
            <a:r>
              <a:rPr lang="fa-IR" dirty="0" smtClean="0"/>
              <a:t> و چسب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75793039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439</TotalTime>
  <Words>348</Words>
  <Application>Microsoft Office PowerPoint</Application>
  <PresentationFormat>On-screen Show (4:3)</PresentationFormat>
  <Paragraphs>74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Austin</vt:lpstr>
      <vt:lpstr>ادامه فصل ششم</vt:lpstr>
      <vt:lpstr>فصل ششم</vt:lpstr>
      <vt:lpstr>فصل ششم</vt:lpstr>
      <vt:lpstr>فصل ششم</vt:lpstr>
      <vt:lpstr>فصل ششم</vt:lpstr>
      <vt:lpstr>فصل ششم</vt:lpstr>
      <vt:lpstr>فصل ششم</vt:lpstr>
      <vt:lpstr>فصل ششم</vt:lpstr>
      <vt:lpstr>فصل ششم</vt:lpstr>
      <vt:lpstr>فصل ششم</vt:lpstr>
      <vt:lpstr>فصل ششم</vt:lpstr>
    </vt:vector>
  </TitlesOfParts>
  <Company>MRT www.Win2Farsi.com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ادامه فصل ششم</dc:title>
  <dc:creator>MRT Pack 30 DVDs</dc:creator>
  <cp:lastModifiedBy>MRT Pack 30 DVDs</cp:lastModifiedBy>
  <cp:revision>6</cp:revision>
  <dcterms:created xsi:type="dcterms:W3CDTF">2021-04-22T06:51:50Z</dcterms:created>
  <dcterms:modified xsi:type="dcterms:W3CDTF">2021-04-22T14:11:34Z</dcterms:modified>
</cp:coreProperties>
</file>